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uP-mSyFq4G6l0WlD6QuhW_bBiAzCfr8M/view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1d8eb4da6_2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1d8eb4da6_2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1d8eb4da6_2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1d8eb4da6_2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1d8eb4da6_2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1d8eb4da6_2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1d8eb4da6_2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1d8eb4da6_2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1d8eb4da6_2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1d8eb4da6_2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1d8eb4da6_2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1d8eb4da6_2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d8eb4da6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d8eb4da6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1d8eb4da6_2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1d8eb4da6_2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1d8eb4da6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1d8eb4da6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1d8eb4da6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1d8eb4da6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ef50e1c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ef50e1c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d70b3483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d70b3483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c8914821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c8914821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1d8eb4da6_2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1d8eb4da6_2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1d8eb4da6_2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1d8eb4da6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1d8eb4da6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1d8eb4da6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d70b3483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d70b3483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d70b3483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d70b3483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1d8eb4da6_2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1d8eb4da6_2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1d8eb4da6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1d8eb4da6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d58439a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d58439a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GLb5gCAk6khm6fiBJCAPNMuHP_gVMfJw/view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s://drive.google.com/file/d/1GLb5gCAk6khm6fiBJCAPNMuHP_gVMfJw/view?usp=drive_link" TargetMode="External"/><Relationship Id="rId6" Type="http://schemas.openxmlformats.org/officeDocument/2006/relationships/hyperlink" Target="https://drive.google.com/file/d/1GLb5gCAk6khm6fiBJCAPNMuHP_gVMfJw/view?usp=drive_li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nf.researchr.org/home/RE-2025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dpi.com/1424-8220/23/1/146" TargetMode="External"/><Relationship Id="rId4" Type="http://schemas.openxmlformats.org/officeDocument/2006/relationships/hyperlink" Target="https://www.sciencedirect.com/science/article/pii/S0747563224002759" TargetMode="External"/><Relationship Id="rId5" Type="http://schemas.openxmlformats.org/officeDocument/2006/relationships/hyperlink" Target="https://www.sciencedirect.com/science/article/pii/S1877050922023602" TargetMode="External"/><Relationship Id="rId6" Type="http://schemas.openxmlformats.org/officeDocument/2006/relationships/hyperlink" Target="https://www.mdpi.com/2224-2708/13/4/39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uP-mSyFq4G6l0WlD6QuhW_bBiAzCfr8M/view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</a:t>
            </a:r>
            <a:r>
              <a:rPr lang="en" sz="2400">
                <a:solidFill>
                  <a:schemeClr val="dk2"/>
                </a:solidFill>
              </a:rPr>
              <a:t>y: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Berenson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Capacity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The system needs to support the four existing stations in the production line, i.e. display descriptions, images, etc.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Compatibility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Android 14 (API Level 34) or higher required.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Reliability</a:t>
            </a:r>
            <a:r>
              <a:rPr lang="en" sz="1420"/>
              <a:t>:</a:t>
            </a:r>
            <a:endParaRPr sz="1420"/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Operate crash-free for at least 30 minutes under full load. 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Graceful recovery from server disconnection.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Usability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Touchscreen-based intuitive UI.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Performance</a:t>
            </a:r>
            <a:r>
              <a:rPr lang="en" sz="1420"/>
              <a:t>:</a:t>
            </a:r>
            <a:endParaRPr sz="1420"/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The QR-Code sensor sends updates whenever there is a change in the station occupancy.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Speed data updated every 10ms.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Prediction window accuracy: ±0.5 seconds.</a:t>
            </a:r>
            <a:endParaRPr sz="1420">
              <a:solidFill>
                <a:schemeClr val="dk2"/>
              </a:solidFill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63" y="1738075"/>
            <a:ext cx="7854917" cy="31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5" y="1084375"/>
            <a:ext cx="7964540" cy="39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500"/>
            <a:ext cx="8821427" cy="48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ctrTitle"/>
          </p:nvPr>
        </p:nvSpPr>
        <p:spPr>
          <a:xfrm>
            <a:off x="213475" y="-6053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00" y="1175125"/>
            <a:ext cx="7263198" cy="36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</a:t>
            </a:r>
            <a:r>
              <a:rPr lang="en"/>
              <a:t> Flowchart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950" y="1624675"/>
            <a:ext cx="4539549" cy="33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38" y="1936750"/>
            <a:ext cx="37623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485875" y="1841138"/>
            <a:ext cx="81837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primary outcome of this project is an augmented reality (AR) application deployed on the Vuforia platform. The application is designed to support two main user groups: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Lecturers \ Lab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ff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onitoring the production line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by providing an interactive and visual representation of its real-time operation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Students –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 immersive and detailed visualization of each station and the flow of carts throughout the process.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AR application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will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provide in-depth explanations for both teaching and learning. Additionally, a simulation feature will enabl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the user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study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operations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absence of live data.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subTitle"/>
          </p:nvPr>
        </p:nvSpPr>
        <p:spPr>
          <a:xfrm>
            <a:off x="485875" y="1677050"/>
            <a:ext cx="81837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Users are able to effectively monitor the production line in real time through the application, with accurate station status within 100ms of the real-time change.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Performance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cart speed data is updated at intervals of 10 milliseconds.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Availability &amp; Reliability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compatible with Android devices running version 15 or higher.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remains stable and does not crash during continuous use for at least 30 minutes.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1 minute after the crash.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85575" y="3261725"/>
            <a:ext cx="613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Another challenge is that educational staff are not always present on-site to monitor the complex production line. Faults in any of these components may go undetected and unresolved for hours or even days.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5575" y="1727350"/>
            <a:ext cx="613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challenge in modern industrial and educational settings, understanding production line operations can be a complex task. Especially for students and trainees unfamiliar with the underlying processes.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25" y="1738075"/>
            <a:ext cx="1975799" cy="131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713" y="3261723"/>
            <a:ext cx="1975800" cy="131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ctrTitle"/>
          </p:nvPr>
        </p:nvSpPr>
        <p:spPr>
          <a:xfrm>
            <a:off x="485875" y="264475"/>
            <a:ext cx="3271800" cy="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 sz="2000"/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32" title="prototype_2025-06-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50" y="517175"/>
            <a:ext cx="3447226" cy="19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006513" y="125875"/>
            <a:ext cx="344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Prototype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02-06-2025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Cart movement</a:t>
            </a:r>
            <a:r>
              <a:rPr lang="en" sz="1300">
                <a:solidFill>
                  <a:schemeClr val="dk2"/>
                </a:solidFill>
              </a:rPr>
              <a:t>: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Message handling</a:t>
            </a:r>
            <a:r>
              <a:rPr lang="en" sz="1300">
                <a:solidFill>
                  <a:schemeClr val="dk2"/>
                </a:solidFill>
              </a:rPr>
              <a:t>: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27" name="Google Shape;227;p33"/>
          <p:cNvSpPr txBox="1"/>
          <p:nvPr>
            <p:ph idx="1" type="subTitle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prototype will be presented at </a:t>
            </a:r>
            <a:r>
              <a:rPr lang="en" sz="23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Requirements Engineering 2025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274" y="454300"/>
            <a:ext cx="3939501" cy="4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22471" l="19690" r="18116" t="23145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nhances industrial monitoring by overlaying real-time data onto physical environments, improving fault detection, maintenance, and remote collaboration while reducing downtime and costs.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evolutionizing manufacturing by boosting efficiency and data-driven operations, though its success depends on digital skills, strategic adaptation, and effective leadership.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Peter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</a:t>
            </a: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IIoT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ntegrating AR with IIoT enhances industrial operations by providing intuitive, real-time visualization and control of complex systems, though challenges like interoperability, scalability, and user adoption remain.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Fuentes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1450" y="83875"/>
            <a:ext cx="1773750" cy="17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19125" y="1619250"/>
            <a:ext cx="7929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was built by Eshed-Robotech at 1997.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production line simulates automated actions: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Material handling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CNC milling machining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Robot-assisted assembly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Vision-based quality control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 &amp; retrieval (AS/RS) system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D106 lab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managed by Lab Engineer Daniel Wasserman.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and lecturers from the Mechanical Engineering and Industrial Engineering programs use the line to gain practical experience in modern production technologies, learning how real-world manufacturing processes work.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39209"/>
          <a:stretch/>
        </p:blipFill>
        <p:spPr>
          <a:xfrm>
            <a:off x="5237875" y="1648099"/>
            <a:ext cx="3745900" cy="17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237875" y="3275825"/>
            <a:ext cx="37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CIM and Robotics Lab (Room D106) at Braude College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(2/3)</a:t>
            </a:r>
            <a:endParaRPr sz="20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99" y="1738063"/>
            <a:ext cx="2837779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300" y="1738063"/>
            <a:ext cx="2514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25" y="1752338"/>
            <a:ext cx="20859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822150" y="3917150"/>
            <a:ext cx="3012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Automated Storage Retrieval System (ASRS) 2 simulates a real-world automated warehouse system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007050" y="3917150"/>
            <a:ext cx="262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BenchMill 6000 is a milling machine used to teach and demonstrate automated precision machining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71250" y="3917150"/>
            <a:ext cx="262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SCORBOT-ER V Plus responsible for retrieving the pallet and placing it in the designated working area.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(3/3)</a:t>
            </a:r>
            <a:endParaRPr sz="2000"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049875" y="3983900"/>
            <a:ext cx="461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SCORA ER-14 is responsible for completing two distinct assembly plans. The tasks it does emphasize careful manual assembly and attention to detail to ensure functional and safe final products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71275" y="3917150"/>
            <a:ext cx="3503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review station is operated by a Yaskawa Motoman robotic arm. If the part is marked with an "X", it is discarded; if marked with a "✓" it is returned to the cart within the CIM system.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50" y="1738075"/>
            <a:ext cx="2114525" cy="21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5" y="1627338"/>
            <a:ext cx="2336000" cy="23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M5 Stack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controller is connected to a PaHub splitter, which is linked to four QR code sensors—one at each station. Each station is equipped with a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QR-CODE TRIG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sensor mounted on a stand, used to scan the QR code sticker on the cart to confirm its arrival at the station.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150" y="2501350"/>
            <a:ext cx="2294300" cy="21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225" y="2403625"/>
            <a:ext cx="2363075" cy="2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485875" y="1738075"/>
            <a:ext cx="81837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 title="prod_line_moveme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238" y="2426775"/>
            <a:ext cx="4373525" cy="246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480150" y="5262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25" y="310675"/>
            <a:ext cx="4431724" cy="47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50" y="3037275"/>
            <a:ext cx="2965600" cy="16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145750" y="2596188"/>
            <a:ext cx="16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Status meeting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639250" y="64550"/>
            <a:ext cx="11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